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7" r:id="rId6"/>
    <p:sldId id="268" r:id="rId7"/>
    <p:sldId id="269" r:id="rId8"/>
    <p:sldId id="273" r:id="rId9"/>
    <p:sldId id="270" r:id="rId10"/>
    <p:sldId id="271" r:id="rId11"/>
    <p:sldId id="261" r:id="rId12"/>
    <p:sldId id="262" r:id="rId13"/>
    <p:sldId id="264" r:id="rId14"/>
    <p:sldId id="265" r:id="rId15"/>
    <p:sldId id="272" r:id="rId16"/>
    <p:sldId id="258" r:id="rId17"/>
    <p:sldId id="257" r:id="rId18"/>
    <p:sldId id="259" r:id="rId19"/>
    <p:sldId id="260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36" d="100"/>
          <a:sy n="136" d="100"/>
        </p:scale>
        <p:origin x="211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359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0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5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59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F5E40A-5D4C-4FB7-B059-EC7EA19A59B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landsteel.com/" TargetMode="External"/><Relationship Id="rId13" Type="http://schemas.openxmlformats.org/officeDocument/2006/relationships/hyperlink" Target="http://www.summitracing.com/" TargetMode="External"/><Relationship Id="rId18" Type="http://schemas.openxmlformats.org/officeDocument/2006/relationships/image" Target="../media/image43.png"/><Relationship Id="rId3" Type="http://schemas.openxmlformats.org/officeDocument/2006/relationships/hyperlink" Target="http://www.chassisshop.com/" TargetMode="External"/><Relationship Id="rId7" Type="http://schemas.openxmlformats.org/officeDocument/2006/relationships/hyperlink" Target="http://www.qmfsteel.com/" TargetMode="External"/><Relationship Id="rId12" Type="http://schemas.openxmlformats.org/officeDocument/2006/relationships/hyperlink" Target="http://www.boltdepot.com/" TargetMode="External"/><Relationship Id="rId17" Type="http://schemas.openxmlformats.org/officeDocument/2006/relationships/image" Target="../media/image42.jpg"/><Relationship Id="rId2" Type="http://schemas.openxmlformats.org/officeDocument/2006/relationships/hyperlink" Target="http://www.ebay.com/" TargetMode="External"/><Relationship Id="rId16" Type="http://schemas.openxmlformats.org/officeDocument/2006/relationships/image" Target="../media/image41.jpg"/><Relationship Id="rId20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metals.com/" TargetMode="External"/><Relationship Id="rId11" Type="http://schemas.openxmlformats.org/officeDocument/2006/relationships/hyperlink" Target="http://www.kimballmidwest.com/" TargetMode="External"/><Relationship Id="rId5" Type="http://schemas.openxmlformats.org/officeDocument/2006/relationships/hyperlink" Target="http://www.aliexpress.com/" TargetMode="External"/><Relationship Id="rId15" Type="http://schemas.openxmlformats.org/officeDocument/2006/relationships/hyperlink" Target="http://shop.adapterkings.com/" TargetMode="External"/><Relationship Id="rId10" Type="http://schemas.openxmlformats.org/officeDocument/2006/relationships/hyperlink" Target="http://www.mcmaster.com/" TargetMode="External"/><Relationship Id="rId19" Type="http://schemas.openxmlformats.org/officeDocument/2006/relationships/image" Target="../media/image44.jpeg"/><Relationship Id="rId4" Type="http://schemas.openxmlformats.org/officeDocument/2006/relationships/hyperlink" Target="http://www.ridefox.com/" TargetMode="External"/><Relationship Id="rId9" Type="http://schemas.openxmlformats.org/officeDocument/2006/relationships/hyperlink" Target="http://www.wicksaircraft.com/" TargetMode="External"/><Relationship Id="rId14" Type="http://schemas.openxmlformats.org/officeDocument/2006/relationships/hyperlink" Target="http://www.treatland.tv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hyperlink" Target="http://www.dragonplate.com/" TargetMode="External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12" Type="http://schemas.openxmlformats.org/officeDocument/2006/relationships/hyperlink" Target="http://www.compositeenvisions.com/" TargetMode="External"/><Relationship Id="rId17" Type="http://schemas.openxmlformats.org/officeDocument/2006/relationships/image" Target="../media/image53.png"/><Relationship Id="rId2" Type="http://schemas.openxmlformats.org/officeDocument/2006/relationships/image" Target="../media/image46.jpeg"/><Relationship Id="rId16" Type="http://schemas.openxmlformats.org/officeDocument/2006/relationships/hyperlink" Target="http://www.foammar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11" Type="http://schemas.openxmlformats.org/officeDocument/2006/relationships/hyperlink" Target="http://www.fibreglast.com/" TargetMode="External"/><Relationship Id="rId5" Type="http://schemas.openxmlformats.org/officeDocument/2006/relationships/image" Target="../media/image49.jpg"/><Relationship Id="rId15" Type="http://schemas.openxmlformats.org/officeDocument/2006/relationships/hyperlink" Target="http://www.bigshrink.com/" TargetMode="External"/><Relationship Id="rId10" Type="http://schemas.openxmlformats.org/officeDocument/2006/relationships/hyperlink" Target="http://www.rockwestcomposites.com/" TargetMode="External"/><Relationship Id="rId4" Type="http://schemas.openxmlformats.org/officeDocument/2006/relationships/image" Target="../media/image48.jpg"/><Relationship Id="rId9" Type="http://schemas.openxmlformats.org/officeDocument/2006/relationships/hyperlink" Target="http://www.expresscomposites.com/" TargetMode="External"/><Relationship Id="rId14" Type="http://schemas.openxmlformats.org/officeDocument/2006/relationships/hyperlink" Target="http://www.americover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carchallenge.org/challenge/resource.shtml" TargetMode="External"/><Relationship Id="rId2" Type="http://schemas.openxmlformats.org/officeDocument/2006/relationships/hyperlink" Target="http://www.xomet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hyperlink" Target="https://www.onshape.com/en/educat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sbmsolar.com/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unbound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www.makeyoursolar.com/" TargetMode="External"/><Relationship Id="rId4" Type="http://schemas.openxmlformats.org/officeDocument/2006/relationships/hyperlink" Target="https://www.cedgreentech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midnitesolar.com/" TargetMode="External"/><Relationship Id="rId7" Type="http://schemas.openxmlformats.org/officeDocument/2006/relationships/hyperlink" Target="https://www.prohelion.com/shop/mppt/elmar-solar-race-mppt/" TargetMode="External"/><Relationship Id="rId12" Type="http://schemas.openxmlformats.org/officeDocument/2006/relationships/image" Target="../media/image8.emf"/><Relationship Id="rId2" Type="http://schemas.openxmlformats.org/officeDocument/2006/relationships/hyperlink" Target="https://unbound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utbackpower.com/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s://genasun.com/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www.aerl.com.au/" TargetMode="Externa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sunxtender.com/" TargetMode="External"/><Relationship Id="rId7" Type="http://schemas.openxmlformats.org/officeDocument/2006/relationships/hyperlink" Target="https://liionwholesale.com/" TargetMode="External"/><Relationship Id="rId2" Type="http://schemas.openxmlformats.org/officeDocument/2006/relationships/hyperlink" Target="https://batteryguy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4electronics.com/" TargetMode="External"/><Relationship Id="rId5" Type="http://schemas.openxmlformats.org/officeDocument/2006/relationships/hyperlink" Target="https://www.18650batterystore.com/" TargetMode="External"/><Relationship Id="rId4" Type="http://schemas.openxmlformats.org/officeDocument/2006/relationships/hyperlink" Target="http://www.batteryspace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evolveelectrics.com/collections/battery-management-system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prohelion.com/product-category/battery-management-syste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ay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amazon.com/" TargetMode="External"/><Relationship Id="rId10" Type="http://schemas.openxmlformats.org/officeDocument/2006/relationships/image" Target="../media/image13.jpg"/><Relationship Id="rId4" Type="http://schemas.openxmlformats.org/officeDocument/2006/relationships/hyperlink" Target="https://dalybms.com/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eg"/><Relationship Id="rId3" Type="http://schemas.openxmlformats.org/officeDocument/2006/relationships/hyperlink" Target="http://www.electricmotorsport.com/" TargetMode="External"/><Relationship Id="rId7" Type="http://schemas.openxmlformats.org/officeDocument/2006/relationships/hyperlink" Target="http://www.facebook.com/nomuraco" TargetMode="External"/><Relationship Id="rId12" Type="http://schemas.openxmlformats.org/officeDocument/2006/relationships/image" Target="../media/image19.jpeg"/><Relationship Id="rId2" Type="http://schemas.openxmlformats.org/officeDocument/2006/relationships/hyperlink" Target="http://www.cloudelectr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s-motor.com/" TargetMode="External"/><Relationship Id="rId11" Type="http://schemas.openxmlformats.org/officeDocument/2006/relationships/image" Target="../media/image18.jpg"/><Relationship Id="rId5" Type="http://schemas.openxmlformats.org/officeDocument/2006/relationships/hyperlink" Target="http://www.thunderstruck-ev.com/" TargetMode="External"/><Relationship Id="rId10" Type="http://schemas.openxmlformats.org/officeDocument/2006/relationships/image" Target="../media/image17.jpg"/><Relationship Id="rId4" Type="http://schemas.openxmlformats.org/officeDocument/2006/relationships/hyperlink" Target="http://www.evdrives.com/" TargetMode="External"/><Relationship Id="rId9" Type="http://schemas.openxmlformats.org/officeDocument/2006/relationships/image" Target="../media/image16.gif"/><Relationship Id="rId1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ilyautoparts.com/" TargetMode="External"/><Relationship Id="rId13" Type="http://schemas.openxmlformats.org/officeDocument/2006/relationships/hyperlink" Target="http://www.mcmaster.com/" TargetMode="External"/><Relationship Id="rId18" Type="http://schemas.openxmlformats.org/officeDocument/2006/relationships/image" Target="../media/image25.jpg"/><Relationship Id="rId3" Type="http://schemas.openxmlformats.org/officeDocument/2006/relationships/hyperlink" Target="http://www.electricmotorsport.com/" TargetMode="External"/><Relationship Id="rId21" Type="http://schemas.openxmlformats.org/officeDocument/2006/relationships/image" Target="../media/image28.png"/><Relationship Id="rId7" Type="http://schemas.openxmlformats.org/officeDocument/2006/relationships/hyperlink" Target="http://www.kimballmidwest.com/" TargetMode="External"/><Relationship Id="rId12" Type="http://schemas.openxmlformats.org/officeDocument/2006/relationships/hyperlink" Target="http://www.waytekwire.com/" TargetMode="External"/><Relationship Id="rId17" Type="http://schemas.openxmlformats.org/officeDocument/2006/relationships/image" Target="../media/image24.png"/><Relationship Id="rId2" Type="http://schemas.openxmlformats.org/officeDocument/2006/relationships/hyperlink" Target="http://www.tecknowledgey.com/" TargetMode="Externa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drives.com/" TargetMode="External"/><Relationship Id="rId11" Type="http://schemas.openxmlformats.org/officeDocument/2006/relationships/hyperlink" Target="http://www.grainer.com/" TargetMode="External"/><Relationship Id="rId5" Type="http://schemas.openxmlformats.org/officeDocument/2006/relationships/hyperlink" Target="http://www.digikey.com/" TargetMode="External"/><Relationship Id="rId15" Type="http://schemas.openxmlformats.org/officeDocument/2006/relationships/image" Target="../media/image22.jpg"/><Relationship Id="rId10" Type="http://schemas.openxmlformats.org/officeDocument/2006/relationships/hyperlink" Target="http://www.etrailer.com/" TargetMode="External"/><Relationship Id="rId19" Type="http://schemas.openxmlformats.org/officeDocument/2006/relationships/image" Target="../media/image26.jpg"/><Relationship Id="rId4" Type="http://schemas.openxmlformats.org/officeDocument/2006/relationships/hyperlink" Target="http://www.mouser.com/" TargetMode="External"/><Relationship Id="rId9" Type="http://schemas.openxmlformats.org/officeDocument/2006/relationships/hyperlink" Target="http://www.grainger.com/" TargetMode="External"/><Relationship Id="rId14" Type="http://schemas.openxmlformats.org/officeDocument/2006/relationships/hyperlink" Target="http://www.cloudelectric.com/" TargetMode="External"/><Relationship Id="rId22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ebay.com/" TargetMode="External"/><Relationship Id="rId7" Type="http://schemas.openxmlformats.org/officeDocument/2006/relationships/image" Target="../media/image30.jpg"/><Relationship Id="rId12" Type="http://schemas.openxmlformats.org/officeDocument/2006/relationships/image" Target="../media/image35.jpeg"/><Relationship Id="rId2" Type="http://schemas.openxmlformats.org/officeDocument/2006/relationships/hyperlink" Target="http://www.speedhu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tterystuff.com/" TargetMode="External"/><Relationship Id="rId11" Type="http://schemas.openxmlformats.org/officeDocument/2006/relationships/image" Target="../media/image34.jpg"/><Relationship Id="rId5" Type="http://schemas.openxmlformats.org/officeDocument/2006/relationships/hyperlink" Target="http://www.westmountainradio.com/rigrunner.php" TargetMode="External"/><Relationship Id="rId10" Type="http://schemas.openxmlformats.org/officeDocument/2006/relationships/image" Target="../media/image33.jpg"/><Relationship Id="rId4" Type="http://schemas.openxmlformats.org/officeDocument/2006/relationships/hyperlink" Target="https://12vtechnology.com/collections/battery-chargers-and-monitors" TargetMode="External"/><Relationship Id="rId9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tivationaltubing.com/" TargetMode="External"/><Relationship Id="rId13" Type="http://schemas.openxmlformats.org/officeDocument/2006/relationships/hyperlink" Target="http://www.gopowersports.com/" TargetMode="External"/><Relationship Id="rId3" Type="http://schemas.openxmlformats.org/officeDocument/2006/relationships/image" Target="../media/image37.jpg"/><Relationship Id="rId7" Type="http://schemas.openxmlformats.org/officeDocument/2006/relationships/hyperlink" Target="http://www.summitracing.com/" TargetMode="External"/><Relationship Id="rId12" Type="http://schemas.openxmlformats.org/officeDocument/2006/relationships/hyperlink" Target="http://www.aliexpress.com/" TargetMode="External"/><Relationship Id="rId2" Type="http://schemas.openxmlformats.org/officeDocument/2006/relationships/image" Target="../media/image36.jp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ustommotorcyclesprockets.com/" TargetMode="External"/><Relationship Id="rId11" Type="http://schemas.openxmlformats.org/officeDocument/2006/relationships/hyperlink" Target="http://www.chassisshop.com/" TargetMode="External"/><Relationship Id="rId5" Type="http://schemas.openxmlformats.org/officeDocument/2006/relationships/hyperlink" Target="http://www.rebelgears.com/" TargetMode="External"/><Relationship Id="rId15" Type="http://schemas.openxmlformats.org/officeDocument/2006/relationships/image" Target="../media/image39.jpg"/><Relationship Id="rId10" Type="http://schemas.openxmlformats.org/officeDocument/2006/relationships/hyperlink" Target="http://www.mcpbrake.com/" TargetMode="External"/><Relationship Id="rId4" Type="http://schemas.openxmlformats.org/officeDocument/2006/relationships/hyperlink" Target="http://www.rocketsprocket.net/" TargetMode="External"/><Relationship Id="rId9" Type="http://schemas.openxmlformats.org/officeDocument/2006/relationships/hyperlink" Target="http://www.jegs.com/" TargetMode="External"/><Relationship Id="rId1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294104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to find materials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your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Solar Car Project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854" y="5964646"/>
            <a:ext cx="299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Joel Pitts </a:t>
            </a:r>
          </a:p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Greenville High School</a:t>
            </a:r>
          </a:p>
        </p:txBody>
      </p:sp>
    </p:spTree>
    <p:extLst>
      <p:ext uri="{BB962C8B-B14F-4D97-AF65-F5344CB8AC3E}">
        <p14:creationId xmlns:p14="http://schemas.microsoft.com/office/powerpoint/2010/main" val="19155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53" y="1435955"/>
            <a:ext cx="11801139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ATV A-arm suspension – </a:t>
            </a:r>
            <a:r>
              <a:rPr lang="en-US" sz="1400" b="1" u="sng" dirty="0">
                <a:hlinkClick r:id="rId2"/>
              </a:rPr>
              <a:t>www.ebay.com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3"/>
              </a:rPr>
              <a:t>www.chassisshop.com</a:t>
            </a:r>
            <a:endParaRPr lang="en-US" sz="1400" b="1" dirty="0"/>
          </a:p>
          <a:p>
            <a:r>
              <a:rPr lang="en-US" sz="1400" b="1" dirty="0"/>
              <a:t>	FOX – </a:t>
            </a:r>
            <a:r>
              <a:rPr lang="en-US" sz="1400" b="1" u="sng" dirty="0">
                <a:hlinkClick r:id="rId4"/>
              </a:rPr>
              <a:t>www.ridefox.com</a:t>
            </a:r>
            <a:endParaRPr lang="en-US" sz="1400" b="1" dirty="0"/>
          </a:p>
          <a:p>
            <a:r>
              <a:rPr lang="en-US" sz="1400" b="1" dirty="0"/>
              <a:t> 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5"/>
              </a:rPr>
              <a:t>www.aliexpress.com</a:t>
            </a:r>
            <a:endParaRPr lang="en-US" sz="1400" b="1" dirty="0"/>
          </a:p>
          <a:p>
            <a:r>
              <a:rPr lang="en-US" sz="1400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for CONSTRUCTION</a:t>
            </a:r>
            <a:r>
              <a:rPr lang="en-US" sz="1400" dirty="0"/>
              <a:t> – [go local if possible]</a:t>
            </a:r>
          </a:p>
          <a:p>
            <a:r>
              <a:rPr lang="en-US" sz="1400" dirty="0"/>
              <a:t>	</a:t>
            </a:r>
            <a:r>
              <a:rPr lang="en-US" sz="1400" b="1" dirty="0"/>
              <a:t>Online Metals - </a:t>
            </a:r>
            <a:r>
              <a:rPr lang="en-US" sz="1400" b="1" u="sng" dirty="0">
                <a:hlinkClick r:id="rId6"/>
              </a:rPr>
              <a:t>www.onlinemetals.com</a:t>
            </a:r>
            <a:endParaRPr lang="en-US" sz="1400" b="1" dirty="0"/>
          </a:p>
          <a:p>
            <a:r>
              <a:rPr lang="en-US" sz="1400" b="1" dirty="0"/>
              <a:t>	QMF Steel - </a:t>
            </a:r>
            <a:r>
              <a:rPr lang="en-US" sz="1400" b="1" u="sng" dirty="0">
                <a:hlinkClick r:id="rId7"/>
              </a:rPr>
              <a:t>www.qmfsteel.com</a:t>
            </a:r>
            <a:endParaRPr lang="en-US" sz="1400" b="1" dirty="0"/>
          </a:p>
          <a:p>
            <a:r>
              <a:rPr lang="en-US" sz="1400" b="1" dirty="0"/>
              <a:t>	Garland Steel – </a:t>
            </a:r>
            <a:r>
              <a:rPr lang="en-US" sz="1400" b="1" u="sng" dirty="0">
                <a:hlinkClick r:id="rId8"/>
              </a:rPr>
              <a:t>www.garlandsteel.com</a:t>
            </a:r>
            <a:endParaRPr lang="en-US" sz="1400" b="1" dirty="0"/>
          </a:p>
          <a:p>
            <a:r>
              <a:rPr lang="en-US" sz="1400" b="1" dirty="0"/>
              <a:t>	Wicks Aircraft – </a:t>
            </a:r>
            <a:r>
              <a:rPr lang="en-US" sz="1400" b="1" u="sng" dirty="0">
                <a:hlinkClick r:id="rId9"/>
              </a:rPr>
              <a:t>www.wicksaircraft.com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NUTS/BOLTS/SMALL PARTS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McMaster-Carr - </a:t>
            </a:r>
            <a:r>
              <a:rPr lang="en-US" sz="1400" b="1" u="sng" dirty="0">
                <a:hlinkClick r:id="rId10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11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	Bolt Depot – </a:t>
            </a:r>
            <a:r>
              <a:rPr lang="en-US" sz="1400" b="1" u="sng" dirty="0">
                <a:hlinkClick r:id="rId12"/>
              </a:rPr>
              <a:t>www.boltdepot.com</a:t>
            </a:r>
            <a:endParaRPr lang="en-US" sz="1400" b="1" dirty="0"/>
          </a:p>
          <a:p>
            <a:r>
              <a:rPr lang="en-US" sz="1200" dirty="0"/>
              <a:t> </a:t>
            </a:r>
          </a:p>
          <a:p>
            <a:r>
              <a:rPr lang="en-US" sz="1200" b="1" dirty="0"/>
              <a:t> </a:t>
            </a:r>
            <a:r>
              <a:rPr lang="en-US" sz="1400" b="1" dirty="0"/>
              <a:t>WHEELS</a:t>
            </a:r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3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4"/>
              </a:rPr>
              <a:t>www.treatland.tv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5"/>
              </a:rPr>
              <a:t>http://shop.adapterkings.com</a:t>
            </a:r>
            <a:r>
              <a:rPr lang="en-US" sz="1400" b="1" dirty="0"/>
              <a:t> – they make adapters to go from ATV to Automotive</a:t>
            </a:r>
          </a:p>
          <a:p>
            <a:r>
              <a:rPr lang="en-US" sz="1400" b="1" dirty="0"/>
              <a:t> </a:t>
            </a:r>
          </a:p>
          <a:p>
            <a:endParaRPr lang="en-US" sz="1400" b="1" dirty="0"/>
          </a:p>
          <a:p>
            <a:r>
              <a:rPr lang="en-US" sz="1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362" y="0"/>
            <a:ext cx="11812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Suspension, Wheels, Metal, Nuts, Bolts, Small Parts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0" y="617950"/>
            <a:ext cx="2149306" cy="2149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7" y="1814627"/>
            <a:ext cx="1933639" cy="1933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8" y="3556880"/>
            <a:ext cx="2672615" cy="2672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91" y="2303082"/>
            <a:ext cx="2093259" cy="2093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66" y="4396341"/>
            <a:ext cx="2161909" cy="21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-SET - Laminating Harde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133475"/>
            <a:ext cx="5724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6310" y="0"/>
            <a:ext cx="103188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Composite Materials, Shrink Wrap, F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83" y="4586763"/>
            <a:ext cx="2500879" cy="2500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47" y="1029241"/>
            <a:ext cx="2120153" cy="212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010096"/>
            <a:ext cx="2026903" cy="2026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133475"/>
            <a:ext cx="2717366" cy="1530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16" y="800708"/>
            <a:ext cx="1786461" cy="1617055"/>
          </a:xfrm>
          <a:prstGeom prst="rect">
            <a:avLst/>
          </a:prstGeom>
        </p:spPr>
      </p:pic>
      <p:pic>
        <p:nvPicPr>
          <p:cNvPr id="2050" name="Picture 2" descr="https://dragonplate.com/images/thumbs/0012767_braided-carbon-fiber-hexagonal-tubes_300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5038724"/>
            <a:ext cx="28479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164" y="3149394"/>
            <a:ext cx="1180113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MATERIALS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Express Composites - </a:t>
            </a:r>
            <a:r>
              <a:rPr lang="en-US" sz="1600" b="1" u="sng" dirty="0">
                <a:solidFill>
                  <a:srgbClr val="FF0000"/>
                </a:solidFill>
                <a:hlinkClick r:id="rId9"/>
              </a:rPr>
              <a:t>www.expresscomposites.com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/>
              <a:t>	Rock West Composites – </a:t>
            </a:r>
            <a:r>
              <a:rPr lang="en-US" sz="1600" b="1" dirty="0">
                <a:hlinkClick r:id="rId10"/>
              </a:rPr>
              <a:t>www.rockwestcomposites.com</a:t>
            </a:r>
            <a:endParaRPr lang="en-US" sz="1600" b="1" dirty="0"/>
          </a:p>
          <a:p>
            <a:r>
              <a:rPr lang="en-US" sz="1600" b="1" dirty="0"/>
              <a:t>	</a:t>
            </a:r>
            <a:r>
              <a:rPr lang="en-US" sz="1600" b="1" dirty="0" err="1"/>
              <a:t>Fibre</a:t>
            </a:r>
            <a:r>
              <a:rPr lang="en-US" sz="1600" b="1" dirty="0"/>
              <a:t> </a:t>
            </a:r>
            <a:r>
              <a:rPr lang="en-US" sz="1600" b="1" dirty="0" err="1"/>
              <a:t>Glast</a:t>
            </a:r>
            <a:r>
              <a:rPr lang="en-US" sz="1600" b="1" dirty="0"/>
              <a:t> – </a:t>
            </a:r>
            <a:r>
              <a:rPr lang="en-US" sz="1600" b="1" dirty="0">
                <a:hlinkClick r:id="rId11"/>
              </a:rPr>
              <a:t>www.fibreglast.com</a:t>
            </a:r>
            <a:endParaRPr lang="en-US" sz="1600" b="1" dirty="0"/>
          </a:p>
          <a:p>
            <a:r>
              <a:rPr lang="en-US" sz="1600" b="1" dirty="0"/>
              <a:t>	Composite Envisions – </a:t>
            </a:r>
            <a:r>
              <a:rPr lang="en-US" sz="1600" b="1" dirty="0">
                <a:hlinkClick r:id="rId12"/>
              </a:rPr>
              <a:t>www.compositeenvisions.com</a:t>
            </a:r>
            <a:endParaRPr lang="en-US" sz="1600" b="1" dirty="0"/>
          </a:p>
          <a:p>
            <a:r>
              <a:rPr lang="en-US" sz="1600" b="1" dirty="0"/>
              <a:t>	Dragon Plate – </a:t>
            </a:r>
            <a:r>
              <a:rPr lang="en-US" sz="1600" b="1" dirty="0">
                <a:hlinkClick r:id="rId13"/>
              </a:rPr>
              <a:t>www.dragonplate.com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SHRINK WRAP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Americover</a:t>
            </a:r>
            <a:r>
              <a:rPr lang="en-US" sz="1600" b="1" dirty="0"/>
              <a:t> - </a:t>
            </a:r>
            <a:r>
              <a:rPr lang="en-US" sz="1600" b="1" u="sng" dirty="0">
                <a:solidFill>
                  <a:srgbClr val="FF0000"/>
                </a:solidFill>
                <a:hlinkClick r:id="rId14"/>
              </a:rPr>
              <a:t>www.americover.com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Big Shrink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15"/>
              </a:rPr>
              <a:t>http://www.bigshrink.com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POLYISOCYANURATE FOAM (for Creating Plug)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Foam Mart- </a:t>
            </a:r>
            <a:r>
              <a:rPr lang="en-US" sz="1600" b="1" u="sng" dirty="0">
                <a:solidFill>
                  <a:srgbClr val="FF0000"/>
                </a:solidFill>
                <a:hlinkClick r:id="rId16"/>
              </a:rPr>
              <a:t>www.foammart.com</a:t>
            </a:r>
            <a:endParaRPr lang="en-US" sz="1600" b="1" u="sng" dirty="0">
              <a:solidFill>
                <a:srgbClr val="FF0000"/>
              </a:solidFill>
            </a:endParaRPr>
          </a:p>
          <a:p>
            <a:endParaRPr lang="en-US" sz="1600" u="sng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AutoShape 6" descr="https://encrypted-tbn3.gstatic.com/shopping?q=tbn:ANd9GcTKuZCUmX-9DP-NUPRk1K4EbJL-z5zQs29cJ1Xv4Yk-lYFgdq0LJ0QtqgpUKvfQG9Pl0fyY-9bt0GeUo8UlM4AoGxVvvHKP379Rnm-n9jro0dKODPebiLG2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02" y="1768077"/>
            <a:ext cx="1485775" cy="1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2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8453" y="0"/>
            <a:ext cx="8094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Custom Fabrication on Demand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175" y="3674812"/>
            <a:ext cx="1180113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Fabrication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Xometry</a:t>
            </a:r>
            <a:r>
              <a:rPr lang="en-US" sz="1600" b="1" dirty="0"/>
              <a:t> – </a:t>
            </a:r>
            <a:r>
              <a:rPr lang="en-US" sz="1600" b="1" u="sng" dirty="0">
                <a:solidFill>
                  <a:srgbClr val="FF0000"/>
                </a:solidFill>
                <a:hlinkClick r:id="rId2"/>
              </a:rPr>
              <a:t>www.xometry.com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endParaRPr lang="en-US" sz="1600" u="sng" dirty="0">
              <a:solidFill>
                <a:srgbClr val="FF0000"/>
              </a:solidFill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 Programs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Solid Edge – </a:t>
            </a:r>
            <a:r>
              <a:rPr lang="en-US" sz="1600" b="1" dirty="0">
                <a:hlinkClick r:id="rId3"/>
              </a:rPr>
              <a:t>https://www.solarcarchallenge.org/challenge/resource.shtml</a:t>
            </a:r>
            <a:r>
              <a:rPr lang="en-US" sz="1600" b="1" dirty="0"/>
              <a:t> (Free for Solar Car Teams)</a:t>
            </a:r>
          </a:p>
          <a:p>
            <a:r>
              <a:rPr lang="en-US" sz="1600" b="1" dirty="0"/>
              <a:t>	</a:t>
            </a:r>
          </a:p>
          <a:p>
            <a:r>
              <a:rPr lang="en-US" sz="1600" b="1" dirty="0"/>
              <a:t>	</a:t>
            </a:r>
            <a:r>
              <a:rPr lang="en-US" sz="1600" b="1" dirty="0" err="1" smtClean="0"/>
              <a:t>onshape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>
                <a:hlinkClick r:id="rId4"/>
              </a:rPr>
              <a:t>https://www.onshape.com/en/education/</a:t>
            </a:r>
            <a:r>
              <a:rPr lang="en-US" sz="1600" b="1" dirty="0"/>
              <a:t> (Free Student &amp; Educator accounts – 100% online)</a:t>
            </a:r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7" y="1038498"/>
            <a:ext cx="7468378" cy="283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" y="877030"/>
            <a:ext cx="4520269" cy="234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0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395" y="183448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Stop Shopping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47" y="5069986"/>
            <a:ext cx="5499987" cy="159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5" y="3251945"/>
            <a:ext cx="4303059" cy="172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5" y="1222115"/>
            <a:ext cx="5273143" cy="19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470181"/>
            <a:ext cx="11801139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Ordering From China</a:t>
            </a:r>
          </a:p>
          <a:p>
            <a:pPr algn="ctr"/>
            <a:endParaRPr lang="en-US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Extended Shipping Time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Incomplete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Communication Barrier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Warranty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4" y="5344099"/>
            <a:ext cx="2881480" cy="1254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77" y="5373926"/>
            <a:ext cx="5312209" cy="1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329504"/>
            <a:ext cx="1180113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Discounts</a:t>
            </a:r>
          </a:p>
          <a:p>
            <a:pPr algn="ctr"/>
            <a:endParaRPr lang="en-US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if they would be willing to sponsor the part or partially sponsor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for Free Shipping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1009443"/>
            <a:ext cx="118011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Approved Vendors 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 Relationships with Locally owned businesses</a:t>
            </a: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2170027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Questions?????</a:t>
            </a:r>
          </a:p>
          <a:p>
            <a:pPr algn="ctr"/>
            <a:endParaRPr lang="en-US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8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512" y="4211618"/>
            <a:ext cx="1180113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/>
              <a:t>Unbound Solar- </a:t>
            </a:r>
            <a:r>
              <a:rPr lang="en-US" sz="2400" b="1" u="sng" dirty="0">
                <a:hlinkClick r:id="rId2"/>
              </a:rPr>
              <a:t>https://unboundsolar.com/</a:t>
            </a:r>
            <a:endParaRPr lang="en-US" sz="2400" b="1" u="sng" dirty="0"/>
          </a:p>
          <a:p>
            <a:r>
              <a:rPr lang="en-US" sz="2400" b="1" dirty="0"/>
              <a:t>SBM Solar - </a:t>
            </a:r>
            <a:r>
              <a:rPr lang="en-US" sz="2400" b="1" u="sng" dirty="0">
                <a:hlinkClick r:id="rId3"/>
              </a:rPr>
              <a:t>www.sbmsolar.com</a:t>
            </a:r>
            <a:endParaRPr lang="en-US" sz="2400" b="1" dirty="0"/>
          </a:p>
          <a:p>
            <a:r>
              <a:rPr lang="en-US" sz="2400" b="1" dirty="0"/>
              <a:t>SHENZHEN SHINE SOLAR CO., </a:t>
            </a:r>
            <a:r>
              <a:rPr lang="en-US" sz="2400" b="1" dirty="0" smtClean="0"/>
              <a:t>LTD - </a:t>
            </a:r>
            <a:r>
              <a:rPr lang="en-US" sz="2400" b="1" u="sng" dirty="0" smtClean="0">
                <a:hlinkClick r:id="rId4"/>
              </a:rPr>
              <a:t>https</a:t>
            </a:r>
            <a:r>
              <a:rPr lang="en-US" sz="2400" b="1" u="sng" dirty="0">
                <a:hlinkClick r:id="rId4"/>
              </a:rPr>
              <a:t>://www.shinesolartech.com</a:t>
            </a:r>
            <a:r>
              <a:rPr lang="en-US" sz="2400" b="1" u="sng" dirty="0" smtClean="0">
                <a:hlinkClick r:id="rId4"/>
              </a:rPr>
              <a:t>/</a:t>
            </a:r>
            <a:endParaRPr lang="en-US" sz="2400" b="1" u="sng" dirty="0"/>
          </a:p>
          <a:p>
            <a:r>
              <a:rPr lang="en-US" sz="2400" b="1" dirty="0"/>
              <a:t>Maxeon (Sunpower) </a:t>
            </a:r>
            <a:r>
              <a:rPr lang="en-US" sz="2400" b="1" dirty="0" smtClean="0"/>
              <a:t>–Gen </a:t>
            </a:r>
            <a:r>
              <a:rPr lang="en-US" sz="2400" b="1" dirty="0"/>
              <a:t>III </a:t>
            </a:r>
            <a:r>
              <a:rPr lang="en-US" sz="2400" b="1" dirty="0" smtClean="0"/>
              <a:t>(24 - 24.4</a:t>
            </a:r>
            <a:r>
              <a:rPr lang="en-US" sz="2400" b="1" dirty="0" smtClean="0"/>
              <a:t>% </a:t>
            </a:r>
            <a:r>
              <a:rPr lang="en-US" sz="2400" b="1" dirty="0"/>
              <a:t>efficient) cells 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https://www.makeyoursolar.com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/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 smtClean="0"/>
              <a:t>Amazon &amp; </a:t>
            </a:r>
            <a:r>
              <a:rPr lang="en-US" sz="2400" b="1" dirty="0" err="1" smtClean="0"/>
              <a:t>Ebay</a:t>
            </a:r>
            <a:endParaRPr lang="en-US" sz="2400" b="1" dirty="0" smtClean="0"/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en-US" sz="2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928464"/>
            <a:ext cx="6207107" cy="286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4" y="1053016"/>
            <a:ext cx="2948492" cy="294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59" y="3117167"/>
            <a:ext cx="2658957" cy="1768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1017" y="129686"/>
            <a:ext cx="786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Solar Panels &amp; Cells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500" y="1384012"/>
            <a:ext cx="923925" cy="2121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40046" y="1252479"/>
            <a:ext cx="10563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Maxeon</a:t>
            </a:r>
            <a:endParaRPr lang="en-US" sz="1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30" y="3875401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POWER TRACKERS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000" b="1" dirty="0" err="1"/>
              <a:t>Unboundsolar</a:t>
            </a:r>
            <a:r>
              <a:rPr lang="en-US" sz="2000" b="1" dirty="0"/>
              <a:t>- </a:t>
            </a:r>
            <a:r>
              <a:rPr lang="en-US" sz="2000" b="1" u="sng" dirty="0">
                <a:hlinkClick r:id="rId2"/>
              </a:rPr>
              <a:t>https://unboundsolar.com/</a:t>
            </a:r>
            <a:endParaRPr lang="en-US" sz="2000" b="1" u="sng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MidNite</a:t>
            </a:r>
            <a:r>
              <a:rPr lang="en-US" sz="2000" b="1" dirty="0"/>
              <a:t> Solar - </a:t>
            </a:r>
            <a:r>
              <a:rPr lang="en-US" sz="2000" b="1" u="sng" dirty="0">
                <a:hlinkClick r:id="rId3"/>
              </a:rPr>
              <a:t>www.midnitesolar.com</a:t>
            </a:r>
            <a:endParaRPr lang="en-US" sz="2000" b="1" dirty="0"/>
          </a:p>
          <a:p>
            <a:r>
              <a:rPr lang="en-US" sz="2000" b="1" dirty="0"/>
              <a:t>	AERL - </a:t>
            </a:r>
            <a:r>
              <a:rPr lang="en-US" sz="2000" b="1" u="sng" dirty="0">
                <a:hlinkClick r:id="rId4"/>
              </a:rPr>
              <a:t>https://www.aerl.com.au/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Genasun</a:t>
            </a:r>
            <a:r>
              <a:rPr lang="en-US" sz="2000" b="1" dirty="0"/>
              <a:t> – </a:t>
            </a:r>
            <a:r>
              <a:rPr lang="en-US" sz="2000" b="1" u="sng" dirty="0">
                <a:hlinkClick r:id="rId5"/>
              </a:rPr>
              <a:t>https://genasun.com</a:t>
            </a:r>
            <a:endParaRPr lang="en-US" sz="2000" b="1" dirty="0"/>
          </a:p>
          <a:p>
            <a:r>
              <a:rPr lang="en-US" sz="2000" b="1" dirty="0"/>
              <a:t>	Outback Power - </a:t>
            </a:r>
            <a:r>
              <a:rPr lang="en-US" sz="2000" b="1" u="sng" dirty="0">
                <a:hlinkClick r:id="rId6"/>
              </a:rPr>
              <a:t>http://www.outbackpower.com</a:t>
            </a:r>
            <a:endParaRPr lang="en-US" sz="2000" b="1" u="sng" dirty="0"/>
          </a:p>
          <a:p>
            <a:r>
              <a:rPr lang="en-US" sz="2000" b="1" dirty="0"/>
              <a:t>	Nomura Co - 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https://www.facebook.com/NomuraCo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Elmar</a:t>
            </a:r>
            <a:r>
              <a:rPr lang="en-US" sz="2400" b="1" dirty="0"/>
              <a:t> - </a:t>
            </a:r>
            <a:r>
              <a:rPr lang="en-US" sz="2000" b="1" u="sng" dirty="0">
                <a:hlinkClick r:id="rId7"/>
              </a:rPr>
              <a:t>https://www.prohelion.com/shop/mppt/elmar-solar-race-mppt/</a:t>
            </a:r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r>
              <a:rPr lang="en-US" sz="2400" b="1" dirty="0"/>
              <a:t> 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13" y="0"/>
            <a:ext cx="996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Multi Point Power Tracker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4837" y="723275"/>
            <a:ext cx="6678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(aka: MPPT, Power Tracker, Charge Controller)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651" y="1277791"/>
            <a:ext cx="1218771" cy="257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40" y="1298604"/>
            <a:ext cx="1991759" cy="2576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5" y="1205602"/>
            <a:ext cx="2182263" cy="2576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9C74F4-1561-4D6C-B53D-824602D079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87" y="1844217"/>
            <a:ext cx="2727500" cy="170141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30" y="1844217"/>
            <a:ext cx="2615013" cy="181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3949" y="4334232"/>
            <a:ext cx="11801139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/>
              <a:t>	</a:t>
            </a:r>
            <a:r>
              <a:rPr lang="en-US" sz="2400" b="1" dirty="0"/>
              <a:t>Battery Guys- </a:t>
            </a:r>
            <a:r>
              <a:rPr lang="en-US" sz="2400" b="1" dirty="0">
                <a:hlinkClick r:id="rId2"/>
              </a:rPr>
              <a:t>https://batteryguys.com/</a:t>
            </a:r>
            <a:endParaRPr lang="en-US" sz="2400" b="1" dirty="0"/>
          </a:p>
          <a:p>
            <a:r>
              <a:rPr lang="en-US" sz="2400" b="1" dirty="0"/>
              <a:t>	Sun </a:t>
            </a:r>
            <a:r>
              <a:rPr lang="en-US" sz="2400" b="1" dirty="0" err="1"/>
              <a:t>Xtender</a:t>
            </a:r>
            <a:r>
              <a:rPr lang="en-US" sz="2400" b="1" dirty="0"/>
              <a:t> - </a:t>
            </a:r>
            <a:r>
              <a:rPr lang="en-US" sz="2400" b="1" u="sng" dirty="0">
                <a:hlinkClick r:id="rId3"/>
              </a:rPr>
              <a:t>www.sunxtender.com</a:t>
            </a:r>
            <a:endParaRPr lang="en-US" sz="2400" b="1" dirty="0"/>
          </a:p>
          <a:p>
            <a:r>
              <a:rPr lang="en-US" sz="2400" b="1" dirty="0"/>
              <a:t>	Battery Space - </a:t>
            </a:r>
            <a:r>
              <a:rPr lang="en-US" sz="2400" b="1" u="sng" dirty="0">
                <a:hlinkClick r:id="rId4"/>
              </a:rPr>
              <a:t>www.batteryspace.com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18650 Battery Store </a:t>
            </a:r>
            <a:r>
              <a:rPr lang="en-US" sz="2400" b="1" dirty="0"/>
              <a:t>– </a:t>
            </a:r>
            <a:r>
              <a:rPr lang="en-US" sz="2400" b="1" u="sng" dirty="0">
                <a:hlinkClick r:id="rId5"/>
              </a:rPr>
              <a:t>https://www.18650batterystore.com</a:t>
            </a:r>
            <a:r>
              <a:rPr lang="en-US" sz="2400" b="1" u="sng" dirty="0" smtClean="0">
                <a:hlinkClick r:id="rId5"/>
              </a:rPr>
              <a:t>/</a:t>
            </a:r>
            <a:endParaRPr lang="en-US" sz="2400" b="1" u="sng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EG4 Electronics– </a:t>
            </a:r>
            <a:r>
              <a:rPr lang="en-US" sz="2400" b="1" u="sng" dirty="0">
                <a:solidFill>
                  <a:srgbClr val="212121"/>
                </a:solidFill>
                <a:hlinkClick r:id="rId6"/>
              </a:rPr>
              <a:t>https://eg4electronics.com</a:t>
            </a:r>
            <a:r>
              <a:rPr lang="en-US" sz="2400" b="1" u="sng" dirty="0" smtClean="0">
                <a:solidFill>
                  <a:srgbClr val="212121"/>
                </a:solidFill>
                <a:hlinkClick r:id="rId6"/>
              </a:rPr>
              <a:t>/</a:t>
            </a:r>
            <a:endParaRPr lang="en-US" sz="2400" b="1" u="sng" dirty="0" smtClean="0">
              <a:solidFill>
                <a:srgbClr val="212121"/>
              </a:solidFill>
            </a:endParaRPr>
          </a:p>
          <a:p>
            <a:r>
              <a:rPr lang="en-US" sz="1400" dirty="0"/>
              <a:t>	</a:t>
            </a:r>
            <a:r>
              <a:rPr lang="en-US" sz="2400" b="1" dirty="0" err="1" smtClean="0"/>
              <a:t>Liion</a:t>
            </a:r>
            <a:r>
              <a:rPr lang="en-US" sz="2400" b="1" dirty="0" smtClean="0"/>
              <a:t> Wholesale - </a:t>
            </a:r>
            <a:r>
              <a:rPr lang="en-US" sz="2400" b="1" u="sng" dirty="0">
                <a:hlinkClick r:id="rId7"/>
              </a:rPr>
              <a:t>https://liionwholesale.com</a:t>
            </a:r>
            <a:r>
              <a:rPr lang="en-US" sz="2400" b="1" u="sng" dirty="0" smtClean="0">
                <a:hlinkClick r:id="rId7"/>
              </a:rPr>
              <a:t>/</a:t>
            </a:r>
            <a:endParaRPr lang="en-US" sz="2400" b="1" u="sng" dirty="0" smtClean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811984" y="-97971"/>
            <a:ext cx="3673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Batteries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09" y="694730"/>
            <a:ext cx="6928309" cy="35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3949" y="4334232"/>
            <a:ext cx="12777598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/>
              <a:t>     </a:t>
            </a:r>
            <a:r>
              <a:rPr lang="en-US" sz="2400" b="1" dirty="0" err="1" smtClean="0"/>
              <a:t>Prohelion</a:t>
            </a:r>
            <a:r>
              <a:rPr lang="en-US" sz="2400" b="1" dirty="0" smtClean="0"/>
              <a:t> BMS - </a:t>
            </a:r>
            <a:r>
              <a:rPr lang="en-US" sz="2000" b="1" dirty="0" smtClean="0">
                <a:hlinkClick r:id="rId2"/>
              </a:rPr>
              <a:t>https</a:t>
            </a:r>
            <a:r>
              <a:rPr lang="en-US" sz="2000" b="1" dirty="0">
                <a:hlinkClick r:id="rId2"/>
              </a:rPr>
              <a:t>://prohelion.com/product-category/battery-management-systems</a:t>
            </a:r>
            <a:r>
              <a:rPr lang="en-US" sz="2000" b="1" dirty="0" smtClean="0">
                <a:hlinkClick r:id="rId2"/>
              </a:rPr>
              <a:t>/</a:t>
            </a:r>
            <a:endParaRPr lang="en-US" sz="20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Evolve Electrics</a:t>
            </a:r>
            <a:r>
              <a:rPr lang="en-US" sz="2400" b="1" dirty="0" smtClean="0"/>
              <a:t> </a:t>
            </a:r>
            <a:r>
              <a:rPr lang="en-US" sz="2400" b="1" dirty="0"/>
              <a:t>- </a:t>
            </a:r>
            <a:r>
              <a:rPr lang="en-US" sz="2000" b="1" u="sng" dirty="0">
                <a:hlinkClick r:id="rId3"/>
              </a:rPr>
              <a:t>https://</a:t>
            </a:r>
            <a:r>
              <a:rPr lang="en-US" sz="2000" b="1" u="sng" dirty="0" smtClean="0">
                <a:hlinkClick r:id="rId3"/>
              </a:rPr>
              <a:t>evolveelectrics.com/collections/battery-management-system</a:t>
            </a:r>
            <a:endParaRPr lang="en-US" sz="2000" b="1" u="sng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Daly BMS- </a:t>
            </a:r>
            <a:r>
              <a:rPr lang="en-US" sz="2400" b="1" u="sng" dirty="0">
                <a:hlinkClick r:id="rId4"/>
              </a:rPr>
              <a:t>https://dalybms.com</a:t>
            </a:r>
            <a:r>
              <a:rPr lang="en-US" sz="2400" b="1" u="sng" dirty="0" smtClean="0">
                <a:hlinkClick r:id="rId4"/>
              </a:rPr>
              <a:t>/</a:t>
            </a:r>
            <a:endParaRPr lang="en-US" sz="2400" b="1" u="sng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Amazon – </a:t>
            </a:r>
            <a:r>
              <a:rPr lang="en-US" sz="2400" b="1" dirty="0" smtClean="0">
                <a:hlinkClick r:id="rId5"/>
              </a:rPr>
              <a:t>www.amazon.com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  <a:r>
              <a:rPr lang="en-US" sz="2400" b="1" dirty="0" err="1" smtClean="0"/>
              <a:t>Ebay</a:t>
            </a:r>
            <a:r>
              <a:rPr lang="en-US" sz="2400" b="1" dirty="0" smtClean="0"/>
              <a:t> – </a:t>
            </a:r>
            <a:r>
              <a:rPr lang="en-US" sz="2400" b="1" u="sng" dirty="0" smtClean="0">
                <a:hlinkClick r:id="rId6"/>
              </a:rPr>
              <a:t>www.ebay.com</a:t>
            </a:r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68421" y="-112367"/>
            <a:ext cx="11188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Battery Management System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13" y="410780"/>
            <a:ext cx="3982439" cy="209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58" y="3149183"/>
            <a:ext cx="3400425" cy="10287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53" y="706964"/>
            <a:ext cx="3008637" cy="244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804" y="1012721"/>
            <a:ext cx="5151266" cy="2996024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13" y="1928073"/>
            <a:ext cx="3844938" cy="20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3348" y="4583931"/>
            <a:ext cx="11801139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	</a:t>
            </a:r>
            <a:r>
              <a:rPr lang="en-US" sz="2000" b="1" dirty="0"/>
              <a:t>Cloud Electric – </a:t>
            </a:r>
            <a:r>
              <a:rPr lang="en-US" sz="2000" b="1" u="sng" dirty="0">
                <a:hlinkClick r:id="rId2"/>
              </a:rPr>
              <a:t>http://www.cloudelectric.com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	Electric Motorsport - </a:t>
            </a:r>
            <a:r>
              <a:rPr lang="en-US" sz="2000" b="1" u="sng" dirty="0">
                <a:hlinkClick r:id="rId3"/>
              </a:rPr>
              <a:t>http://www.electricmotorsport.com/</a:t>
            </a:r>
            <a:endParaRPr lang="en-US" sz="2000" b="1" dirty="0"/>
          </a:p>
          <a:p>
            <a:r>
              <a:rPr lang="en-US" sz="2000" b="1" dirty="0"/>
              <a:t>	EV Drives – </a:t>
            </a:r>
            <a:r>
              <a:rPr lang="en-US" sz="2000" b="1" u="sng" dirty="0">
                <a:hlinkClick r:id="rId4"/>
              </a:rPr>
              <a:t>http://www.evdrives.com</a:t>
            </a:r>
            <a:endParaRPr lang="en-US" sz="2000" b="1" dirty="0"/>
          </a:p>
          <a:p>
            <a:r>
              <a:rPr lang="en-US" sz="2000" b="1" dirty="0"/>
              <a:t>	Thunderstruck Motors -  </a:t>
            </a:r>
            <a:r>
              <a:rPr lang="en-US" sz="2000" b="1" u="sng" dirty="0">
                <a:hlinkClick r:id="rId5"/>
              </a:rPr>
              <a:t>http://www.thunderstruck-ev.com/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b="1" dirty="0" smtClean="0"/>
              <a:t>QS Motor (Hub Motor)- 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hlinkClick r:id="rId6"/>
              </a:rPr>
              <a:t>http://www.qs-motor.com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hlinkClick r:id="rId6"/>
              </a:rPr>
              <a:t>/</a:t>
            </a: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/>
              <a:t> 	Nomura Co </a:t>
            </a:r>
            <a:r>
              <a:rPr lang="en-US" sz="2400" b="1" dirty="0" smtClean="0"/>
              <a:t>(Mitsuba Hub Motor)– </a:t>
            </a:r>
            <a:r>
              <a:rPr lang="en-US" sz="2400" b="1" dirty="0">
                <a:hlinkClick r:id="rId7"/>
              </a:rPr>
              <a:t>www.facebook.com/nomuraco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98" y="792227"/>
            <a:ext cx="2119123" cy="16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8" y="678234"/>
            <a:ext cx="2060761" cy="2060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29" y="2448843"/>
            <a:ext cx="3604159" cy="2059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48" y="770574"/>
            <a:ext cx="1631273" cy="1631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93" y="678234"/>
            <a:ext cx="1972682" cy="1972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93" y="3231267"/>
            <a:ext cx="2124860" cy="21248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71376" y="-41726"/>
            <a:ext cx="888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Motors and Controllers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55" y="2367881"/>
            <a:ext cx="2320586" cy="2510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9380" y="3105460"/>
            <a:ext cx="130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12768" y="3693532"/>
            <a:ext cx="130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38" y="578033"/>
            <a:ext cx="11801139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SWITCHES / DISCONNECTS</a:t>
            </a:r>
          </a:p>
          <a:p>
            <a:r>
              <a:rPr lang="en-US" sz="1400" b="1" dirty="0"/>
              <a:t>	</a:t>
            </a:r>
            <a:r>
              <a:rPr lang="en-US" sz="1400" b="1" i="1" dirty="0"/>
              <a:t>For motor/array disconnects, most teams use Albright International ED250 (up to 48V) or ED250B (up to 96V).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Tecknowledgey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2"/>
              </a:rPr>
              <a:t>www.tecknowledgey.com</a:t>
            </a:r>
            <a:r>
              <a:rPr lang="en-US" sz="1400" b="1" dirty="0"/>
              <a:t>	</a:t>
            </a:r>
          </a:p>
          <a:p>
            <a:r>
              <a:rPr lang="en-US" sz="1400" b="1" dirty="0"/>
              <a:t>	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 LIGHTS &amp; TURN SIGNALS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O’Reilly Auto Parts - </a:t>
            </a:r>
            <a:r>
              <a:rPr lang="en-US" sz="1400" b="1" u="sng" dirty="0">
                <a:hlinkClick r:id="rId8"/>
              </a:rPr>
              <a:t>www.oreilyautoparts.com</a:t>
            </a:r>
            <a:endParaRPr lang="en-US" sz="1400" b="1" dirty="0"/>
          </a:p>
          <a:p>
            <a:r>
              <a:rPr lang="en-US" sz="1400" b="1" dirty="0"/>
              <a:t>	Grainger - </a:t>
            </a:r>
            <a:r>
              <a:rPr lang="en-US" sz="1400" b="1" u="sng" dirty="0">
                <a:hlinkClick r:id="rId9"/>
              </a:rPr>
              <a:t>www.grainger.com</a:t>
            </a:r>
            <a:r>
              <a:rPr lang="en-US" sz="1400" b="1" dirty="0"/>
              <a:t>  [for ECCO lights]</a:t>
            </a:r>
          </a:p>
          <a:p>
            <a:r>
              <a:rPr lang="en-US" sz="1400" b="1" dirty="0"/>
              <a:t>	</a:t>
            </a:r>
            <a:r>
              <a:rPr lang="en-US" sz="1400" b="1" dirty="0" err="1"/>
              <a:t>Etrailer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0"/>
              </a:rPr>
              <a:t>www.etrailer.com</a:t>
            </a:r>
            <a:endParaRPr lang="en-US" sz="1400" b="1" u="sng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Grainger – </a:t>
            </a:r>
            <a:r>
              <a:rPr lang="en-US" sz="1400" b="1" u="sng" dirty="0">
                <a:hlinkClick r:id="rId11"/>
              </a:rPr>
              <a:t>www.grainer.com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Waytek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www.waytekwire.com</a:t>
            </a:r>
            <a:endParaRPr lang="en-US" sz="1400" b="1" dirty="0"/>
          </a:p>
          <a:p>
            <a:r>
              <a:rPr lang="en-US" sz="1400" b="1" dirty="0"/>
              <a:t>	McMaster-Carr - </a:t>
            </a:r>
            <a:r>
              <a:rPr lang="en-US" sz="1400" b="1" u="sng" dirty="0">
                <a:hlinkClick r:id="rId13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  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Cloud Electric – </a:t>
            </a:r>
            <a:r>
              <a:rPr lang="en-US" sz="1400" b="1" u="sng" dirty="0">
                <a:hlinkClick r:id="rId14"/>
              </a:rPr>
              <a:t>http://www.cloudelectric.com</a:t>
            </a:r>
            <a:r>
              <a:rPr lang="en-US" sz="1400" b="1" dirty="0"/>
              <a:t>  </a:t>
            </a:r>
          </a:p>
          <a:p>
            <a:r>
              <a:rPr lang="en-US" sz="1400" b="1" dirty="0"/>
              <a:t>	Electric Motorsport - </a:t>
            </a:r>
            <a:r>
              <a:rPr lang="en-US" sz="1400" b="1" u="sng" dirty="0">
                <a:hlinkClick r:id="rId3"/>
              </a:rPr>
              <a:t>http://www.electricmotorsport.com/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200" b="1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23" y="3442758"/>
            <a:ext cx="1842135" cy="1842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91" y="210442"/>
            <a:ext cx="2324035" cy="174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0" y="1161187"/>
            <a:ext cx="2662954" cy="121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6" y="1953468"/>
            <a:ext cx="25812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42" y="1274838"/>
            <a:ext cx="1688143" cy="1688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21" y="2737431"/>
            <a:ext cx="3188419" cy="138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23" y="5157480"/>
            <a:ext cx="2626560" cy="1472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54" y="4620806"/>
            <a:ext cx="2482775" cy="1124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609" y="13554"/>
            <a:ext cx="11484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Switches, Disconnects, Lights, Fuses &amp; Wire</a:t>
            </a:r>
          </a:p>
        </p:txBody>
      </p:sp>
    </p:spTree>
    <p:extLst>
      <p:ext uri="{BB962C8B-B14F-4D97-AF65-F5344CB8AC3E}">
        <p14:creationId xmlns:p14="http://schemas.microsoft.com/office/powerpoint/2010/main" val="401943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7908"/>
            <a:ext cx="11801139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400" dirty="0"/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SPEEDOMETERS</a:t>
            </a:r>
          </a:p>
          <a:p>
            <a:r>
              <a:rPr lang="en-US" sz="1600" b="1" dirty="0"/>
              <a:t>	GPS Speedometer – </a:t>
            </a:r>
            <a:r>
              <a:rPr lang="en-US" sz="1600" b="1" u="sng" dirty="0">
                <a:hlinkClick r:id="rId2"/>
              </a:rPr>
              <a:t>www.speedhut.com</a:t>
            </a:r>
            <a:endParaRPr lang="en-US" sz="1600" b="1" dirty="0"/>
          </a:p>
          <a:p>
            <a:r>
              <a:rPr lang="en-US" sz="1600" b="1" dirty="0"/>
              <a:t>                                              </a:t>
            </a:r>
            <a:r>
              <a:rPr lang="en-US" sz="1600" b="1" u="sng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600" b="1" dirty="0"/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VOLTAGE ALARM [12v]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12vtechnology- 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https://12vtechnology.com/collections/battery-chargers-and-monitors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err="1"/>
              <a:t>RIGrunner</a:t>
            </a:r>
            <a:r>
              <a:rPr lang="en-US" sz="1600" b="1" dirty="0"/>
              <a:t>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5"/>
              </a:rPr>
              <a:t>http://www.westmountainradio.com/rigrunner.php</a:t>
            </a:r>
            <a:r>
              <a:rPr lang="en-US" sz="1600" b="1" dirty="0">
                <a:solidFill>
                  <a:srgbClr val="FF0000"/>
                </a:solidFill>
              </a:rPr>
              <a:t> (fuse block w/ audible alert and 3 LED lights)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Battery Stuff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6"/>
              </a:rPr>
              <a:t>www.batterystuff.com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&amp; Amp Meters</a:t>
            </a:r>
          </a:p>
          <a:p>
            <a:r>
              <a:rPr lang="en-US" sz="1600" dirty="0"/>
              <a:t>	</a:t>
            </a:r>
            <a:r>
              <a:rPr lang="en-US" sz="1600" b="1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498747" y="0"/>
            <a:ext cx="127986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Speedometer, Low Voltage Alarm, Volt/Amp 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84" y="598686"/>
            <a:ext cx="2057655" cy="205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" y="538757"/>
            <a:ext cx="1879006" cy="1879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31" y="908694"/>
            <a:ext cx="2387600" cy="143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4" y="2844649"/>
            <a:ext cx="2454116" cy="99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89" y="2758839"/>
            <a:ext cx="2292485" cy="2292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200E4A-04EB-4087-AE28-7651291C35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21" y="15592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44" y="665081"/>
            <a:ext cx="2090145" cy="209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50" y="4418273"/>
            <a:ext cx="2913290" cy="225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426" y="659885"/>
            <a:ext cx="1180113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SPROCKETS</a:t>
            </a:r>
          </a:p>
          <a:p>
            <a:r>
              <a:rPr lang="en-US" sz="1400" b="1" dirty="0"/>
              <a:t>	Rocket Sprockets - </a:t>
            </a:r>
            <a:r>
              <a:rPr lang="en-US" sz="1400" b="1" u="sng" dirty="0">
                <a:hlinkClick r:id="rId4"/>
              </a:rPr>
              <a:t>www.rocketsprocket.net</a:t>
            </a:r>
            <a:endParaRPr lang="en-US" sz="1400" b="1" dirty="0"/>
          </a:p>
          <a:p>
            <a:r>
              <a:rPr lang="en-US" sz="1400" b="1" dirty="0"/>
              <a:t>	Rebel Gears - </a:t>
            </a:r>
            <a:r>
              <a:rPr lang="en-US" sz="1400" b="1" u="sng" dirty="0">
                <a:hlinkClick r:id="rId5"/>
              </a:rPr>
              <a:t>http://www.rebelgears.com/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Supersprox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6"/>
              </a:rPr>
              <a:t>http://www.custommotorcyclesprockets.com/</a:t>
            </a:r>
            <a:endParaRPr lang="en-US" sz="1400" b="1" u="sng" dirty="0"/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SEATs &amp; Seat BELTS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Summit Racing - </a:t>
            </a:r>
            <a:r>
              <a:rPr lang="en-US" sz="1400" b="1" u="sng" dirty="0">
                <a:hlinkClick r:id="rId7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Jegs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9"/>
              </a:rPr>
              <a:t>www.jegs.com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Martin Custom Products - </a:t>
            </a:r>
            <a:r>
              <a:rPr lang="en-US" sz="1400" b="1" dirty="0">
                <a:hlinkClick r:id="rId10"/>
              </a:rPr>
              <a:t>www.mcpbrake.com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- </a:t>
            </a:r>
            <a:r>
              <a:rPr lang="en-US" sz="1400" b="1" u="sng" dirty="0">
                <a:hlinkClick r:id="rId11"/>
              </a:rPr>
              <a:t>www.chassisshop.com/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www.aliexpress.com</a:t>
            </a:r>
            <a:r>
              <a:rPr lang="en-US" sz="1400" b="1" dirty="0"/>
              <a:t> </a:t>
            </a:r>
          </a:p>
          <a:p>
            <a:endParaRPr lang="en-US" sz="1400" b="1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</a:t>
            </a:r>
          </a:p>
          <a:p>
            <a:r>
              <a:rPr lang="en-US" sz="1400" dirty="0"/>
              <a:t>	</a:t>
            </a:r>
            <a:r>
              <a:rPr lang="en-US" sz="1400" b="1" dirty="0"/>
              <a:t>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11"/>
              </a:rPr>
              <a:t>www.chassisshop.com</a:t>
            </a:r>
            <a:endParaRPr lang="en-US" sz="1400" b="1" u="sng" dirty="0"/>
          </a:p>
          <a:p>
            <a:r>
              <a:rPr lang="en-US" sz="1400" b="1" dirty="0"/>
              <a:t>	Go Power Sports - </a:t>
            </a:r>
            <a:r>
              <a:rPr lang="en-US" sz="1400" b="1" dirty="0">
                <a:hlinkClick r:id="rId13"/>
              </a:rPr>
              <a:t>www.gopowersports.com</a:t>
            </a:r>
            <a:endParaRPr lang="en-US" sz="1400" b="1" dirty="0"/>
          </a:p>
          <a:p>
            <a:r>
              <a:rPr lang="en-US" sz="12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dirty="0">
                <a:hlinkClick r:id="rId12"/>
              </a:rPr>
              <a:t>www.aliexpress.com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 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1091" y="-5692"/>
            <a:ext cx="109598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cs typeface="Aharoni" panose="02010803020104030203" pitchFamily="2" charset="-79"/>
              </a:rPr>
              <a:t>Sprockets, Seats, Seat Belts, Brakes &amp; Steering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38" y="3337604"/>
            <a:ext cx="2736149" cy="2310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8" y="2153122"/>
            <a:ext cx="1763569" cy="227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65" y="640639"/>
            <a:ext cx="2373800" cy="23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44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A974C1274824886B7C1D7F18C2EF9" ma:contentTypeVersion="11" ma:contentTypeDescription="Create a new document." ma:contentTypeScope="" ma:versionID="c3198d0ce0ee43b1cf72e39396ff1e20">
  <xsd:schema xmlns:xsd="http://www.w3.org/2001/XMLSchema" xmlns:xs="http://www.w3.org/2001/XMLSchema" xmlns:p="http://schemas.microsoft.com/office/2006/metadata/properties" xmlns:ns3="8ebd4de4-162b-45bb-9b94-7148520c90c1" xmlns:ns4="4e3ec0a7-1839-4756-abdc-b433067a7f97" targetNamespace="http://schemas.microsoft.com/office/2006/metadata/properties" ma:root="true" ma:fieldsID="191d2c947e9e9f0be28797cf1f88d736" ns3:_="" ns4:_="">
    <xsd:import namespace="8ebd4de4-162b-45bb-9b94-7148520c90c1"/>
    <xsd:import namespace="4e3ec0a7-1839-4756-abdc-b433067a7f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d4de4-162b-45bb-9b94-7148520c90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ec0a7-1839-4756-abdc-b433067a7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EF9571-19A7-4FF7-B0FB-87E35D9AF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bd4de4-162b-45bb-9b94-7148520c90c1"/>
    <ds:schemaRef ds:uri="4e3ec0a7-1839-4756-abdc-b433067a7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8BC49F-2127-4019-8F6B-D3FCC75D3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17502-0CED-417F-91E8-E553C59E6023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e3ec0a7-1839-4756-abdc-b433067a7f97"/>
    <ds:schemaRef ds:uri="8ebd4de4-162b-45bb-9b94-7148520c90c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17452</TotalTime>
  <Words>199</Words>
  <Application>Microsoft Office PowerPoint</Application>
  <PresentationFormat>Custom</PresentationFormat>
  <Paragraphs>192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Pitts, Joel</dc:creator>
  <cp:lastModifiedBy>Joel Pitts</cp:lastModifiedBy>
  <cp:revision>85</cp:revision>
  <dcterms:created xsi:type="dcterms:W3CDTF">2018-01-12T18:04:25Z</dcterms:created>
  <dcterms:modified xsi:type="dcterms:W3CDTF">2024-09-13T21:59:07Z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0x010100E19A974C1274824886B7C1D7F18C2EF9</vt:lpwstr>
  </property>
</Properties>
</file>